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3"/>
    <p:sldId id="376" r:id="rId4"/>
    <p:sldId id="268" r:id="rId5"/>
    <p:sldId id="714" r:id="rId6"/>
    <p:sldId id="722" r:id="rId7"/>
    <p:sldId id="715" r:id="rId8"/>
    <p:sldId id="716" r:id="rId9"/>
    <p:sldId id="717" r:id="rId10"/>
    <p:sldId id="718" r:id="rId11"/>
    <p:sldId id="719" r:id="rId12"/>
    <p:sldId id="720" r:id="rId13"/>
    <p:sldId id="721" r:id="rId14"/>
    <p:sldId id="427" r:id="rId15"/>
    <p:sldId id="702" r:id="rId16"/>
    <p:sldId id="453" r:id="rId17"/>
    <p:sldId id="460" r:id="rId18"/>
    <p:sldId id="454" r:id="rId19"/>
    <p:sldId id="703" r:id="rId20"/>
    <p:sldId id="704" r:id="rId21"/>
    <p:sldId id="705" r:id="rId22"/>
    <p:sldId id="706" r:id="rId23"/>
    <p:sldId id="707" r:id="rId24"/>
    <p:sldId id="708" r:id="rId25"/>
    <p:sldId id="709" r:id="rId26"/>
    <p:sldId id="461" r:id="rId27"/>
    <p:sldId id="462" r:id="rId28"/>
    <p:sldId id="463" r:id="rId29"/>
    <p:sldId id="596" r:id="rId30"/>
    <p:sldId id="710" r:id="rId31"/>
    <p:sldId id="711" r:id="rId32"/>
    <p:sldId id="712" r:id="rId33"/>
    <p:sldId id="713" r:id="rId34"/>
    <p:sldId id="418" r:id="rId35"/>
    <p:sldId id="468" r:id="rId36"/>
    <p:sldId id="723" r:id="rId37"/>
    <p:sldId id="724" r:id="rId38"/>
    <p:sldId id="725" r:id="rId39"/>
    <p:sldId id="726" r:id="rId40"/>
    <p:sldId id="728" r:id="rId41"/>
    <p:sldId id="727" r:id="rId42"/>
    <p:sldId id="729" r:id="rId43"/>
    <p:sldId id="483" r:id="rId44"/>
    <p:sldId id="484" r:id="rId45"/>
    <p:sldId id="277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 hasCustomPrompt="1"/>
          </p:nvPr>
        </p:nvSpPr>
        <p:spPr>
          <a:xfrm>
            <a:off x="1110482" y="2708845"/>
            <a:ext cx="10464801" cy="179529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5" name="Shape 15"/>
          <p:cNvSpPr/>
          <p:nvPr userDrawn="1"/>
        </p:nvSpPr>
        <p:spPr>
          <a:xfrm>
            <a:off x="1110482" y="2079614"/>
            <a:ext cx="10464801" cy="71629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algn="l">
              <a:defRPr sz="300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antinghei SC Extralight" panose="02000000000000000000" charset="-122"/>
              </a:defRPr>
            </a:lvl1pPr>
          </a:lstStyle>
          <a:p>
            <a:r>
              <a:rPr dirty="0"/>
              <a:t>考虫英语研究院</a:t>
            </a:r>
            <a:endParaRPr dirty="0"/>
          </a:p>
        </p:txBody>
      </p:sp>
      <p:sp>
        <p:nvSpPr>
          <p:cNvPr id="16" name="Shape 16"/>
          <p:cNvSpPr>
            <a:spLocks noGrp="1"/>
          </p:cNvSpPr>
          <p:nvPr>
            <p:ph type="body" sz="half" idx="1" hasCustomPrompt="1"/>
          </p:nvPr>
        </p:nvSpPr>
        <p:spPr>
          <a:xfrm>
            <a:off x="1270000" y="6377983"/>
            <a:ext cx="9222185" cy="2871537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1pPr>
            <a:lvl2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2pPr>
            <a:lvl3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3pPr>
            <a:lvl4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4pPr>
            <a:lvl5pPr>
              <a:defRPr sz="28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标题文本</a:t>
            </a:r>
            <a:endParaRPr dirty="0"/>
          </a:p>
        </p:txBody>
      </p:sp>
      <p:sp>
        <p:nvSpPr>
          <p:cNvPr id="27" name="Shape 2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1pPr marL="444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1pPr marL="444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295"/>
            <a:ext cx="13004800" cy="1047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35975" y="1855342"/>
            <a:ext cx="11132850" cy="800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42048" y="2887556"/>
            <a:ext cx="11120704" cy="59693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/>
          <p:nvPr/>
        </p:nvSpPr>
        <p:spPr>
          <a:xfrm>
            <a:off x="10174378" y="3015"/>
            <a:ext cx="2252339" cy="1034989"/>
          </a:xfrm>
          <a:prstGeom prst="rect">
            <a:avLst/>
          </a:prstGeom>
          <a:solidFill>
            <a:srgbClr val="FFD3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2612" y="234060"/>
            <a:ext cx="1414113" cy="5728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Demibold" panose="02000000000000000000" charset="-122"/>
          <a:ea typeface="Lantinghei SC Demibold" panose="02000000000000000000" charset="-122"/>
          <a:cs typeface="Lantinghei SC Demibold" panose="02000000000000000000" charset="-122"/>
          <a:sym typeface="Lantinghei SC Demibold" panose="02000000000000000000" charset="-122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Lantinghei SC Extralight" panose="02000000000000000000" charset="-122"/>
          <a:ea typeface="Lantinghei SC Extralight" panose="02000000000000000000" charset="-122"/>
          <a:cs typeface="Lantinghei SC Extralight" panose="02000000000000000000" charset="-122"/>
          <a:sym typeface="Lantinghei SC Extralight" panose="02000000000000000000" charset="-122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1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32050" y="3152140"/>
            <a:ext cx="8331835" cy="1795145"/>
          </a:xfrm>
        </p:spPr>
        <p:txBody>
          <a:bodyPr>
            <a:noAutofit/>
          </a:bodyPr>
          <a:lstStyle/>
          <a:p>
            <a:pPr algn="ctr"/>
            <a:r>
              <a:rPr lang="zh-CN" altLang="en-US" sz="8800" dirty="0"/>
              <a:t>托福听力</a:t>
            </a:r>
            <a:r>
              <a:rPr lang="en-US" altLang="zh-CN" sz="8800" dirty="0"/>
              <a:t>10</a:t>
            </a:r>
            <a:endParaRPr lang="en-US" altLang="zh-CN" sz="8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233545" y="4947285"/>
            <a:ext cx="4980305" cy="2449830"/>
          </a:xfrm>
        </p:spPr>
        <p:txBody>
          <a:bodyPr/>
          <a:lstStyle/>
          <a:p>
            <a:pPr algn="ctr"/>
            <a:r>
              <a:rPr lang="zh-CN" altLang="en-US" sz="4400"/>
              <a:t>金牌听力名师</a:t>
            </a:r>
            <a:endParaRPr lang="zh-CN" altLang="en-US" sz="4400"/>
          </a:p>
          <a:p>
            <a:pPr algn="ctr"/>
            <a:r>
              <a:rPr lang="zh-CN" altLang="en-US" sz="4400"/>
              <a:t>大菁儿老师</a:t>
            </a:r>
            <a:endParaRPr lang="zh-CN" altLang="en-US" sz="4400"/>
          </a:p>
          <a:p>
            <a:pPr algn="ctr"/>
            <a:r>
              <a:rPr lang="en-US" altLang="zh-CN" sz="4400"/>
              <a:t>2021.6.22</a:t>
            </a:r>
            <a:endParaRPr lang="en-US" altLang="zh-CN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4610735"/>
            <a:ext cx="3171190" cy="3171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05" y="4610735"/>
            <a:ext cx="3218815" cy="3122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47738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TPO49-con1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 What does the woman imply about the rules regarding Special Collections?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rules are unfair to the students.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rules are in place to protect the books.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rules are determined by the professors.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 rules have changed since the previous semester.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47738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TPO49-con1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 What does the woman imply about the rules regarding Special Collections?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rules are unfair to the students.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rules are in place to protect the books.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rules are determined by the professors.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 rules have changed since the previous semester.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47738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TPO49-con1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5.What does the woman mean when she says this: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She has been in a similar situation herself.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She will help the student solve his problem.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She has often heard this kind of story from students.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She thinks the student should try to understand her situation.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69875"/>
            <a:ext cx="12226290" cy="920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Anthropology 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场景词汇</a:t>
            </a:r>
            <a:endParaRPr lang="zh-CN" altLang="en-US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band [bænd] n.队；群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tribe [traɪb] n.部落；族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chiefdom ['tʃifdəm] n.酋邦；酋长的领地（权利）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state [stet] n.国家；州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horde [hɔrd] n.群；游牧部落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alliance [əˈlaɪəns] n.联盟，联合；联姻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federal ['fɛdərəl] adj.联邦的；同盟的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federation ['fɛdə'reʃən] n.联合；联邦；联盟；联邦政府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centralized authority ['sɛntrəl,aɪzd] [ə'θɔrəti] 中央集权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hierarchy ['haɪərɑrki] n.层级；等级制度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cradle ['kredl] n.发源地；发祥地；摇篮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site [saɪt] n.地点；遗迹；遗址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sedentary ['sɛdntɛri] adj.定居的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nomadic [nəʊ'mædɪk] adj.游牧的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mound [maʊnd] n.土堆；小丘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pit [pɪt] n.深坑；凹陷；矿井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ditch [dɪtʃ] n.沟渠；壕沟; v.挖沟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9240" y="6042660"/>
            <a:ext cx="3801110" cy="3664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85433"/>
            <a:ext cx="1222629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Anthropology 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场景词汇</a:t>
            </a:r>
            <a:endParaRPr lang="zh-CN" altLang="en-US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zh-CN" altLang="en-US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drainage ['drenɪdʒ] n.排水；排水系统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channel ['tʃænl] n.河床；河道；沟渠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hunter-gatherer ['hʌntə'ɡæðərə] n.采集狩猎的人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egalitarian [ɪ'gælə'tɛrɪən] n./adj.平等主义（的）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feudalism ['fjʊdl'ɪzəm] n.封建主义；封建制度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prevalent [ˈprɛvələnt] adj.流行的；普遍的，广传的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cultivate ['kʌltɪvet] v.耕种；种植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portage ['pɔ:rtɪdʒ] n.搬运；运输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mass transport [mæs][træn'spɔːt] 大宗运输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3720" y="-31750"/>
            <a:ext cx="11336020" cy="981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Anthropology </a:t>
            </a:r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精讲精练：</a:t>
            </a:r>
            <a:endParaRPr lang="en-US" altLang="zh-CN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TPO7-lecture3 易洛魁人和桦树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Iroquois and Huron people</a:t>
            </a:r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birth tree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白桦树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utensils and containers 器具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pliable </a:t>
            </a:r>
            <a:endParaRPr lang="en-US" altLang="zh-CN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cord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绳子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sturdy canoe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坚固的独木舟  强健的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sticky liquid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粘液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resin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树脂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stitch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缝 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seal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密封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watertight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不漏水的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waterproof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防水的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cargo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货物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maneuverable 容易操作的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portage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搬运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form alliance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形成联盟 、</a:t>
            </a:r>
            <a:r>
              <a:rPr lang="en-US" altLang="zh-CN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federation </a:t>
            </a:r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联盟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97498"/>
            <a:ext cx="2966720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TPO7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B7465A8DB45CE3546838336B2EFEDD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0555" y="90170"/>
            <a:ext cx="8961120" cy="9573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28053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TPO7-lecture3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1.What is the lecture mainly about?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A.Different kinds of trees used for building canoes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Various methods of Native American transportation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value of birth trees to some Native American groups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 trading of birth wood products by Europeans in North America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620395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TPO7-lecture3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 According to the professor, what characteristic of birth bark made it useful to Native Americans?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Click on 2 answers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AIt repels water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BIt can be eaten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CIt is easy to fold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DIt has a rough texture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TPO7-lecture3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 According to the professor, why was the canoe important to some Native American groups?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Click on 2 answers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AThere was a network of waterways where they lived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BSnowy winters made land travel too difficult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CSome Native American groups sold their canoes to other groups 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DCanoe travel helped form relationship between groups of Native Americans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0945" y="1779270"/>
            <a:ext cx="11132820" cy="6195695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第九节课回顾：</a:t>
            </a:r>
            <a:br>
              <a:rPr lang="zh-CN" altLang="en-US" sz="48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</a:br>
            <a:br>
              <a:rPr lang="zh-CN" altLang="en-US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</a:br>
            <a:r>
              <a:rPr lang="zh-CN" altLang="en-US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边缘学科词汇串讲</a:t>
            </a:r>
            <a:br>
              <a:rPr lang="zh-CN" altLang="en-US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</a:br>
            <a:r>
              <a:rPr lang="en-US" altLang="zh-CN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business+history</a:t>
            </a:r>
            <a:r>
              <a:rPr lang="zh-CN" altLang="en-US" sz="40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菁讲精练</a:t>
            </a:r>
            <a:endParaRPr lang="zh-CN" altLang="en-US" sz="40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86043"/>
            <a:ext cx="12805410" cy="83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TPO7-lecture3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4.Why does the professor mention French traders who arrived in the Iroquois region?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ATo illustrate how far news of the Iroquois canoe design had traveled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BTo explain the kinds of objects the Iroquois received in exchange for their canoes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CTo support her point about how efficient the Iroquois canoe design was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DTo emphasize that the Iroquois were first settlers in that region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624965"/>
            <a:ext cx="12805410" cy="523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TPO7-lecture3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 why does the student say this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ATo share what he knows about birch wood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BTo point out a misprint in the textbook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CTo bring up a point from a previous lecture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DTo request more explanation from the professor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624965"/>
            <a:ext cx="12805410" cy="523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TPO7-lecture3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6.Why does the professor say this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ATo show how slow canoe travel was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BTo illustrate the size of a geographic area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CTo compare different means of travel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DTo describe how waterways change over time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984250"/>
            <a:ext cx="1222629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city planning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场景词汇</a:t>
            </a:r>
            <a:endParaRPr lang="zh-CN" altLang="en-US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zh-CN" altLang="en-US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city planning ['sɪtɪ]['plænɪŋ] 城市规划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layout ['leaʊt] n.布局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suburb ['sʌbɜːb] n.郊区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rural ['rʊrəl] adj.乡村的；农村的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downtown ['daʊntaʊn] n.市区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urban ['ɝbən] adj.城市的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public transportation ['pʌblik] [,trænspɔr'teʃən] 公共交通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terminal ['tɜːmɪn(ə)l] n.航站楼, 终点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traffic congestion ['træfɪk] [kən'dʒestʃ(ə)n] 交通堵塞 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2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transportation hub [,trænspɔr'teʃən] [hʌb] 交通枢纽</a:t>
            </a:r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3720" y="1135380"/>
            <a:ext cx="1133602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city planning</a:t>
            </a:r>
            <a:r>
              <a:rPr lang="zh-CN" altLang="en-US" sz="48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  <a:sym typeface="+mn-ea"/>
              </a:rPr>
              <a:t>场景词汇</a:t>
            </a:r>
            <a:endParaRPr lang="zh-CN" altLang="en-US" sz="48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  <a:sym typeface="+mn-ea"/>
            </a:endParaRPr>
          </a:p>
          <a:p>
            <a:pPr indent="0" algn="l" eaLnBrk="1" hangingPunct="1"/>
            <a:endParaRPr lang="en-US" altLang="zh-CN" sz="4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infrastructure ['ɪnfrə'strʌktʃɚ] n.基础设施；公共建设 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toll road [tol] – 收费公路 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commute [kə'mjʊt] v./n.通勤 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vehicle ['viːəkəl] n.车辆；交通工具 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marginally [ˈmɑ:dʒɪnəli] adv.在边缘 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convention center [kən'venʃ(ə)n] ['sentə] 会议中心 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36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pedestrian mall [pəˈdestriən] [mɒl] 步行街</a:t>
            </a:r>
            <a:endParaRPr lang="zh-CN" altLang="en-US" sz="36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0085" y="182563"/>
            <a:ext cx="1081849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0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TPO13-lecture1 步行街的考虑要素</a:t>
            </a:r>
            <a:endParaRPr lang="en-US" altLang="zh-CN" sz="40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zh-CN" altLang="en-US" sz="32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170" name="图片 170" descr="20091206114003688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215" y="1381760"/>
            <a:ext cx="12358370" cy="6707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24610" y="7885113"/>
            <a:ext cx="6109970" cy="1763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fountain</a:t>
            </a:r>
            <a:endParaRPr kumimoji="0" lang="en-US" altLang="zh-CN" sz="3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Bold" charset="0"/>
              <a:ea typeface="+mn-ea"/>
              <a:cs typeface="Helvetica Bold" charset="0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denominator 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分母、共同特征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Bold" charset="0"/>
              <a:ea typeface="+mn-ea"/>
              <a:cs typeface="Helvetica Bold" charset="0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proximity </a:t>
            </a:r>
            <a:r>
              <a:rPr kumimoji="0" lang="zh-CN" altLang="en-US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Bold" charset="0"/>
                <a:ea typeface="+mn-ea"/>
                <a:cs typeface="Helvetica Bold" charset="0"/>
                <a:sym typeface="Helvetica Light"/>
              </a:rPr>
              <a:t>邻近</a:t>
            </a:r>
            <a:endParaRPr kumimoji="0" lang="zh-CN" altLang="en-US" sz="3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Bold" charset="0"/>
              <a:ea typeface="+mn-ea"/>
              <a:cs typeface="Helvetica Bold" charset="0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690" y="372110"/>
            <a:ext cx="1222629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48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TPO13</a:t>
            </a:r>
            <a:endParaRPr lang="en-US" altLang="zh-CN" sz="48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8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lecture1</a:t>
            </a:r>
            <a:endParaRPr lang="en-US" altLang="zh-CN" sz="48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en-US" altLang="zh-CN" sz="44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3" name="图片 2" descr="8B39BBF3324F3FA96C73EE2E3A0009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8380" y="148590"/>
            <a:ext cx="9138920" cy="95021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117600"/>
            <a:ext cx="12805410" cy="523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TPO13-lecture 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1.What is the main topic of the lecture?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A How the first pedestrian mall was developed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B How pedestrian malls have affected business in America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C Key considerations in creating a pedestrian mall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D Ways that cities can better use pedestrian malls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251460"/>
            <a:ext cx="12805410" cy="729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TPO13-lecture 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2.According to the professor, what is the basic reason for building pedestrian malls in the city center?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ATo increase retail activity in the area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BTo reduce the noise made by automobile traffic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CTo increase shopping conveniences for city residents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DTo encourage people to move from the suburbs back into the city center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559435"/>
            <a:ext cx="12805410" cy="667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TPO13-lecture 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3.What are two aspects of location that need to be considered when planning a pedestrian mall?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Click on 2 answers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The proximity to the customer base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The number of nearby tourist sites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The variety of restaurants in the area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The access to public transportation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1"/>
            </p:custDataLst>
          </p:nvPr>
        </p:nvSpPr>
        <p:spPr>
          <a:xfrm>
            <a:off x="406400" y="1447800"/>
            <a:ext cx="8077200" cy="6858000"/>
          </a:xfrm>
          <a:custGeom>
            <a:avLst/>
            <a:gdLst>
              <a:gd name="connsiteX0" fmla="*/ 1736336 w 7714968"/>
              <a:gd name="connsiteY0" fmla="*/ 0 h 6858000"/>
              <a:gd name="connsiteX1" fmla="*/ 5645816 w 7714968"/>
              <a:gd name="connsiteY1" fmla="*/ 0 h 6858000"/>
              <a:gd name="connsiteX2" fmla="*/ 5839302 w 7714968"/>
              <a:gd name="connsiteY2" fmla="*/ 113594 h 6858000"/>
              <a:gd name="connsiteX3" fmla="*/ 7714968 w 7714968"/>
              <a:gd name="connsiteY3" fmla="*/ 3516874 h 6858000"/>
              <a:gd name="connsiteX4" fmla="*/ 5940720 w 7714968"/>
              <a:gd name="connsiteY4" fmla="*/ 6853836 h 6858000"/>
              <a:gd name="connsiteX5" fmla="*/ 5934226 w 7714968"/>
              <a:gd name="connsiteY5" fmla="*/ 6858000 h 6858000"/>
              <a:gd name="connsiteX6" fmla="*/ 1447412 w 7714968"/>
              <a:gd name="connsiteY6" fmla="*/ 6858000 h 6858000"/>
              <a:gd name="connsiteX7" fmla="*/ 1440740 w 7714968"/>
              <a:gd name="connsiteY7" fmla="*/ 6853836 h 6858000"/>
              <a:gd name="connsiteX8" fmla="*/ 106742 w 7714968"/>
              <a:gd name="connsiteY8" fmla="*/ 5348915 h 6858000"/>
              <a:gd name="connsiteX9" fmla="*/ 0 w 7714968"/>
              <a:gd name="connsiteY9" fmla="*/ 5120268 h 6858000"/>
              <a:gd name="connsiteX10" fmla="*/ 0 w 7714968"/>
              <a:gd name="connsiteY10" fmla="*/ 1910728 h 6858000"/>
              <a:gd name="connsiteX11" fmla="*/ 2094 w 7714968"/>
              <a:gd name="connsiteY11" fmla="*/ 1905464 h 6858000"/>
              <a:gd name="connsiteX12" fmla="*/ 1486117 w 7714968"/>
              <a:gd name="connsiteY12" fmla="*/ 1497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4968" h="6858000">
                <a:moveTo>
                  <a:pt x="1736336" y="0"/>
                </a:moveTo>
                <a:lnTo>
                  <a:pt x="5645816" y="0"/>
                </a:lnTo>
                <a:lnTo>
                  <a:pt x="5839302" y="113594"/>
                </a:lnTo>
                <a:cubicBezTo>
                  <a:pt x="6966500" y="826715"/>
                  <a:pt x="7714968" y="2084387"/>
                  <a:pt x="7714968" y="3516874"/>
                </a:cubicBezTo>
                <a:cubicBezTo>
                  <a:pt x="7714968" y="4905952"/>
                  <a:pt x="7011174" y="6130651"/>
                  <a:pt x="5940720" y="6853836"/>
                </a:cubicBezTo>
                <a:lnTo>
                  <a:pt x="5934226" y="6858000"/>
                </a:lnTo>
                <a:lnTo>
                  <a:pt x="1447412" y="6858000"/>
                </a:lnTo>
                <a:lnTo>
                  <a:pt x="1440740" y="6853836"/>
                </a:lnTo>
                <a:cubicBezTo>
                  <a:pt x="878752" y="6474164"/>
                  <a:pt x="417824" y="5956262"/>
                  <a:pt x="106742" y="5348915"/>
                </a:cubicBezTo>
                <a:lnTo>
                  <a:pt x="0" y="5120268"/>
                </a:lnTo>
                <a:lnTo>
                  <a:pt x="0" y="1910728"/>
                </a:lnTo>
                <a:lnTo>
                  <a:pt x="2094" y="1905464"/>
                </a:lnTo>
                <a:cubicBezTo>
                  <a:pt x="316870" y="1185936"/>
                  <a:pt x="836008" y="576218"/>
                  <a:pt x="1486117" y="149702"/>
                </a:cubicBezTo>
                <a:close/>
              </a:path>
            </a:pathLst>
          </a:custGeom>
          <a:solidFill>
            <a:srgbClr val="3984D7">
              <a:lumMod val="40000"/>
              <a:lumOff val="60000"/>
              <a:alpha val="2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611941" y="1447800"/>
            <a:ext cx="7313692" cy="6858000"/>
          </a:xfrm>
          <a:custGeom>
            <a:avLst/>
            <a:gdLst>
              <a:gd name="connsiteX0" fmla="*/ 2390577 w 7313692"/>
              <a:gd name="connsiteY0" fmla="*/ 0 h 6858000"/>
              <a:gd name="connsiteX1" fmla="*/ 4923117 w 7313692"/>
              <a:gd name="connsiteY1" fmla="*/ 0 h 6858000"/>
              <a:gd name="connsiteX2" fmla="*/ 5141490 w 7313692"/>
              <a:gd name="connsiteY2" fmla="*/ 86476 h 6858000"/>
              <a:gd name="connsiteX3" fmla="*/ 7313692 w 7313692"/>
              <a:gd name="connsiteY3" fmla="*/ 3429383 h 6858000"/>
              <a:gd name="connsiteX4" fmla="*/ 5141490 w 7313692"/>
              <a:gd name="connsiteY4" fmla="*/ 6772292 h 6858000"/>
              <a:gd name="connsiteX5" fmla="*/ 4925055 w 7313692"/>
              <a:gd name="connsiteY5" fmla="*/ 6858000 h 6858000"/>
              <a:gd name="connsiteX6" fmla="*/ 2388638 w 7313692"/>
              <a:gd name="connsiteY6" fmla="*/ 6858000 h 6858000"/>
              <a:gd name="connsiteX7" fmla="*/ 2172202 w 7313692"/>
              <a:gd name="connsiteY7" fmla="*/ 6772292 h 6858000"/>
              <a:gd name="connsiteX8" fmla="*/ 0 w 7313692"/>
              <a:gd name="connsiteY8" fmla="*/ 3429383 h 6858000"/>
              <a:gd name="connsiteX9" fmla="*/ 2172202 w 7313692"/>
              <a:gd name="connsiteY9" fmla="*/ 864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13692" h="6858000">
                <a:moveTo>
                  <a:pt x="2390577" y="0"/>
                </a:moveTo>
                <a:lnTo>
                  <a:pt x="4923117" y="0"/>
                </a:lnTo>
                <a:lnTo>
                  <a:pt x="5141490" y="86476"/>
                </a:lnTo>
                <a:cubicBezTo>
                  <a:pt x="6421307" y="655715"/>
                  <a:pt x="7313692" y="1938335"/>
                  <a:pt x="7313692" y="3429383"/>
                </a:cubicBezTo>
                <a:cubicBezTo>
                  <a:pt x="7313692" y="4920432"/>
                  <a:pt x="6421308" y="6203052"/>
                  <a:pt x="5141490" y="6772292"/>
                </a:cubicBezTo>
                <a:lnTo>
                  <a:pt x="4925055" y="6858000"/>
                </a:lnTo>
                <a:lnTo>
                  <a:pt x="2388638" y="6858000"/>
                </a:lnTo>
                <a:lnTo>
                  <a:pt x="2172202" y="6772292"/>
                </a:lnTo>
                <a:cubicBezTo>
                  <a:pt x="892385" y="6203052"/>
                  <a:pt x="0" y="4920432"/>
                  <a:pt x="0" y="3429383"/>
                </a:cubicBezTo>
                <a:cubicBezTo>
                  <a:pt x="0" y="1938335"/>
                  <a:pt x="892385" y="655715"/>
                  <a:pt x="2172202" y="86476"/>
                </a:cubicBezTo>
                <a:close/>
              </a:path>
            </a:pathLst>
          </a:custGeom>
          <a:solidFill>
            <a:srgbClr val="3984D7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: 形状 9"/>
          <p:cNvSpPr/>
          <p:nvPr>
            <p:custDataLst>
              <p:tags r:id="rId3"/>
            </p:custDataLst>
          </p:nvPr>
        </p:nvSpPr>
        <p:spPr>
          <a:xfrm>
            <a:off x="9289965" y="6869336"/>
            <a:ext cx="3308435" cy="1436465"/>
          </a:xfrm>
          <a:custGeom>
            <a:avLst/>
            <a:gdLst>
              <a:gd name="connsiteX0" fmla="*/ 2072311 w 3308435"/>
              <a:gd name="connsiteY0" fmla="*/ 0 h 1436465"/>
              <a:gd name="connsiteX1" fmla="*/ 3175387 w 3308435"/>
              <a:gd name="connsiteY1" fmla="*/ 293607 h 1436465"/>
              <a:gd name="connsiteX2" fmla="*/ 3308435 w 3308435"/>
              <a:gd name="connsiteY2" fmla="*/ 376655 h 1436465"/>
              <a:gd name="connsiteX3" fmla="*/ 3308435 w 3308435"/>
              <a:gd name="connsiteY3" fmla="*/ 1436465 h 1436465"/>
              <a:gd name="connsiteX4" fmla="*/ 0 w 3308435"/>
              <a:gd name="connsiteY4" fmla="*/ 1436465 h 1436465"/>
              <a:gd name="connsiteX5" fmla="*/ 30369 w 3308435"/>
              <a:gd name="connsiteY5" fmla="*/ 1353490 h 1436465"/>
              <a:gd name="connsiteX6" fmla="*/ 2072311 w 3308435"/>
              <a:gd name="connsiteY6" fmla="*/ 0 h 143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8435" h="1436465">
                <a:moveTo>
                  <a:pt x="2072311" y="0"/>
                </a:moveTo>
                <a:cubicBezTo>
                  <a:pt x="2473908" y="0"/>
                  <a:pt x="2850555" y="106824"/>
                  <a:pt x="3175387" y="293607"/>
                </a:cubicBezTo>
                <a:lnTo>
                  <a:pt x="3308435" y="376655"/>
                </a:lnTo>
                <a:lnTo>
                  <a:pt x="3308435" y="1436465"/>
                </a:lnTo>
                <a:lnTo>
                  <a:pt x="0" y="1436465"/>
                </a:lnTo>
                <a:lnTo>
                  <a:pt x="30369" y="1353490"/>
                </a:lnTo>
                <a:cubicBezTo>
                  <a:pt x="366790" y="558101"/>
                  <a:pt x="1154375" y="0"/>
                  <a:pt x="2072311" y="0"/>
                </a:cubicBezTo>
                <a:close/>
              </a:path>
            </a:pathLst>
          </a:custGeom>
          <a:solidFill>
            <a:srgbClr val="3984D7">
              <a:lumMod val="60000"/>
              <a:lumOff val="40000"/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1073150" y="1724025"/>
            <a:ext cx="6391275" cy="630555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919480" y="2946400"/>
            <a:ext cx="11501120" cy="3100705"/>
          </a:xfrm>
          <a:prstGeom prst="rect">
            <a:avLst/>
          </a:prstGeom>
          <a:noFill/>
        </p:spPr>
        <p:txBody>
          <a:bodyPr wrap="square" lIns="90170" tIns="46990" rIns="90170" bIns="4699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边缘学科词汇串讲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二级学科词汇精讲：人类+建筑学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  <a:p>
            <a:pPr marL="358775" lvl="0" indent="-35877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PS-Bullets" pitchFamily="2" charset="0"/>
              <a:buChar char=""/>
            </a:pP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charset="-122"/>
              </a:rPr>
              <a:t>综合练习及考前注意事项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charset="-122"/>
            </a:endParaRPr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50495"/>
            <a:ext cx="12805410" cy="852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TPO13-lecture 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4.Why does the professor explain the design of a pedestrian mall?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 To illustrate its importance to the success of a pedestrian mall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 To explain why pedestrian malls are so appealing to the shoppers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 To point out how a pedestrian mall looks different from other malls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 To show how the design is more important than the location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214313"/>
            <a:ext cx="12805410" cy="790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TPO13-lecture 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5.Why does the professor mention the Louisville, Kentucky pedestrian mall?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ATo discuss her favorite pedestrian mall to visit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BTo illustrate how a pedestrian mall can overcome financial difficulties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CTo give an example of a typical, American pedestrian mall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DTo show how poor planning can affect the success of a pedestrian mall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214313"/>
            <a:ext cx="12805410" cy="790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TPO13-lecture 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6.What does the professor mean when she says this? ...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AArt is of little importance in designing a pedestrian mall.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BThere should be a wide variety of art on display in pedestrian malls.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CArt is a key feature in the designing of a pedestrian mall.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DMost pedestrian mall designers do not like art as much as she does.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idx="1"/>
          </p:nvPr>
        </p:nvSpPr>
        <p:spPr>
          <a:xfrm>
            <a:off x="342265" y="369570"/>
            <a:ext cx="12320905" cy="5969635"/>
          </a:xfrm>
        </p:spPr>
        <p:txBody>
          <a:bodyPr/>
          <a:p>
            <a:r>
              <a:rPr lang="zh-CN" altLang="en-US" sz="4000" b="1" i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考前注意事项：</a:t>
            </a:r>
            <a:endParaRPr lang="zh-CN" altLang="en-US" sz="4000" b="1" i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endParaRPr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1.  高频考点了然于心</a:t>
            </a:r>
            <a:endParaRPr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</a:t>
            </a:r>
            <a:r>
              <a:rPr lang="en-US"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. </a:t>
            </a:r>
            <a:r>
              <a:rPr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英语氛围提前营造</a:t>
            </a:r>
            <a:endParaRPr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3. 不容倒退，谨慎作答</a:t>
            </a:r>
            <a:endParaRPr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4. 加试题目稳重对待</a:t>
            </a:r>
            <a:endParaRPr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4000" b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5. 心理备战不可走神</a:t>
            </a:r>
            <a:endParaRPr sz="40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65" y="5018405"/>
            <a:ext cx="12306935" cy="18548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idx="1"/>
          </p:nvPr>
        </p:nvSpPr>
        <p:spPr>
          <a:xfrm>
            <a:off x="2999740" y="3091815"/>
            <a:ext cx="7334885" cy="1626870"/>
          </a:xfrm>
        </p:spPr>
        <p:txBody>
          <a:bodyPr>
            <a:noAutofit/>
          </a:bodyPr>
          <a:p>
            <a:r>
              <a:rPr lang="zh-CN" altLang="en-US" sz="48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感谢 </a:t>
            </a:r>
            <a:r>
              <a:rPr lang="en-US" altLang="zh-CN" sz="48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10</a:t>
            </a:r>
            <a:r>
              <a:rPr lang="zh-CN" altLang="en-US" sz="48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次听力课的陪伴</a:t>
            </a:r>
            <a:endParaRPr lang="zh-CN" altLang="en-US" sz="48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lang="zh-CN" altLang="en-US" sz="48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等待同学们的好消息</a:t>
            </a:r>
            <a:r>
              <a:rPr lang="en-US" altLang="zh-CN" sz="48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......</a:t>
            </a:r>
            <a:endParaRPr lang="en-US" altLang="zh-CN" sz="48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24155"/>
            <a:ext cx="44481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" y="1783715"/>
            <a:ext cx="11451590" cy="6911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97498"/>
            <a:ext cx="2966720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18DF744D3F902CD3C2C7BB53E7A2DC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120" y="676910"/>
            <a:ext cx="8453755" cy="89261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543685"/>
            <a:ext cx="12805410" cy="523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 Why does the student go to the career services office?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confirm the date and time of the career fair.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learn the location of the career fair.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find out he is allowed to attend the career fair.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get advice about interviewing at the career fair.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1236028"/>
            <a:ext cx="12805410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2.Why does the student think that companies' representatives would not be interested in talking to him?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he will not be graduating this year.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he is not currently talking business classes.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he has not declared a major yet.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he does not have a current resume.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620395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3.What does the woman imply about the small print on the career fair posters and flyers?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information in the small print was incomplete.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print was similar than she expected it to be.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information the small print contains will be updated.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the information in the small print will be presented in a more noticeable way.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24155"/>
            <a:ext cx="44481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TPO49-con1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4" name="图片 3" descr="F66634CCA8139F848C493EDA09FEDA2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0" y="1437005"/>
            <a:ext cx="10058400" cy="74669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4.What does the woman say is a good way for the student to prepare for speaking to companies' representatives?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Click on 2 answers.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take some business classes.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familiarize himself with certain businesses beforehand.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have questions ready to ask the representatives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talk to people who work for accounting films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52425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TPO6-con1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5 Why does the student say this?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To acknowledge that he cannot go to this year's career fair.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To acknowledge the amount of preparation he will have.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To indicate that he has school work he must complete before the career fair.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To indicate that he needs to go to his job now.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4664075" y="168275"/>
            <a:ext cx="2812415" cy="1000760"/>
          </a:xfrm>
        </p:spPr>
        <p:txBody>
          <a:bodyPr>
            <a:normAutofit fontScale="90000" lnSpcReduction="20000"/>
          </a:bodyPr>
          <a:p>
            <a:r>
              <a:rPr lang="zh-CN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综合练习：</a:t>
            </a:r>
            <a:endParaRPr lang="zh-CN"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TPO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21</a:t>
            </a:r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-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L1</a:t>
            </a:r>
            <a:endParaRPr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endParaRPr lang="en-US" sz="36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pic>
        <p:nvPicPr>
          <p:cNvPr id="2" name="图片 1" descr="BAF4CB3535E901086D049E4830A47AB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0" y="1417955"/>
            <a:ext cx="10058400" cy="783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770255" y="82550"/>
            <a:ext cx="2812415" cy="1000760"/>
          </a:xfrm>
        </p:spPr>
        <p:txBody>
          <a:bodyPr>
            <a:normAutofit fontScale="90000" lnSpcReduction="20000"/>
          </a:bodyPr>
          <a:p>
            <a:r>
              <a:rPr lang="zh-CN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综合练习：</a:t>
            </a:r>
            <a:endParaRPr lang="zh-CN"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TPO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21</a:t>
            </a:r>
            <a:r>
              <a:rPr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-</a:t>
            </a:r>
            <a:r>
              <a:rPr lang="en-US" sz="3600" b="1">
                <a:solidFill>
                  <a:srgbClr val="FF0000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L1</a:t>
            </a:r>
            <a:endParaRPr sz="3600" b="1">
              <a:solidFill>
                <a:srgbClr val="FF0000"/>
              </a:solidFill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endParaRPr lang="en-US" sz="3600" b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pic>
        <p:nvPicPr>
          <p:cNvPr id="3" name="图片 2" descr="9CAAED7C498D558A335652E6BE07333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9285" y="145415"/>
            <a:ext cx="9022715" cy="9639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12678" y="3516058"/>
            <a:ext cx="3301365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3800" dirty="0">
                <a:solidFill>
                  <a:srgbClr val="FF0000"/>
                </a:solidFill>
                <a:latin typeface="Helvetica" charset="0"/>
                <a:cs typeface="Helvetica" charset="0"/>
              </a:rPr>
              <a:t>E</a:t>
            </a:r>
            <a:r>
              <a:rPr kumimoji="1" lang="en-US" altLang="zh-CN" sz="13800" dirty="0" smtClean="0">
                <a:solidFill>
                  <a:srgbClr val="FF0000"/>
                </a:solidFill>
                <a:latin typeface="Helvetica" charset="0"/>
                <a:cs typeface="Helvetica" charset="0"/>
              </a:rPr>
              <a:t>nd</a:t>
            </a:r>
            <a:endParaRPr kumimoji="1" lang="en-US" altLang="zh-CN" sz="13800" dirty="0" smtClean="0">
              <a:solidFill>
                <a:srgbClr val="FF0000"/>
              </a:solidFill>
              <a:latin typeface="Helvetica" charset="0"/>
              <a:cs typeface="Helvetica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255" y="297498"/>
            <a:ext cx="2966720" cy="326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TPO49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zh-CN" altLang="en-US" sz="4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笔记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  <p:pic>
        <p:nvPicPr>
          <p:cNvPr id="3" name="图片 2" descr="9DE7B092656374A9BB0098A74A255BD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3025" y="696595"/>
            <a:ext cx="8443595" cy="8877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928053"/>
            <a:ext cx="12805410" cy="64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TPO49-con1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1.What are the speakers mainly discussing?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student's difficulties locating sources for a research project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The topic of the student's research project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student's request to visit a particular part of the library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Procedures for requesting different editions of a book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12420"/>
            <a:ext cx="12805410" cy="76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TPO49-con1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2. Why is the student unable to use later editions or reproductions of a book he mentions?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The later editions contain errors.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Professor Gray specified the use of a particular edition.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The later editions must be requested from another library.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Reproductions typically omit the specific material he needs.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32105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TPO49-con1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 .Why is the student reluctant to contact Professor Gray?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He already has disturbed her several times during her time away from campus.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He does not feel comfortable about asking her for another favor.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He does not know her e-mail address.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He wants to surprise her with a completed project.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695" y="332105"/>
            <a:ext cx="12805410" cy="70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25755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tabLst>
                <a:tab pos="457200" algn="l"/>
              </a:tabLst>
              <a:defRPr sz="800">
                <a:solidFill>
                  <a:srgbClr val="A50021"/>
                </a:solidFill>
                <a:latin typeface="Arial" panose="020B0604020202090204" pitchFamily="34" charset="0"/>
              </a:defRPr>
            </a:lvl9pPr>
          </a:lstStyle>
          <a:p>
            <a:pPr indent="0" algn="l" eaLnBrk="1" hangingPunct="1"/>
            <a:r>
              <a:rPr lang="en-US" altLang="zh-CN" sz="5400" b="1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TPO49-con1</a:t>
            </a:r>
            <a:endParaRPr lang="en-US" altLang="zh-CN" sz="5400" b="1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3 .Why is the student reluctant to contact Professor Gray?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A. He already has disturbed her several times during her time away from campus.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B. He does not feel comfortable about asking her for another favor.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C. He does not know her e-mail address.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  <a:p>
            <a:pPr indent="0" algn="l" eaLnBrk="1" hangingPunct="1"/>
            <a:r>
              <a:rPr lang="en-US" altLang="zh-CN" sz="4000" dirty="0">
                <a:solidFill>
                  <a:schemeClr val="tx1"/>
                </a:solidFill>
                <a:ea typeface="微软雅黑" charset="-122"/>
                <a:cs typeface="Lantinghei SC Demibold" panose="02000000000000000000" charset="-122"/>
              </a:rPr>
              <a:t>D. He wants to surprise her with a completed project.</a:t>
            </a:r>
            <a:endParaRPr lang="en-US" altLang="zh-CN" sz="4000" dirty="0">
              <a:solidFill>
                <a:schemeClr val="tx1"/>
              </a:solidFill>
              <a:ea typeface="微软雅黑" charset="-122"/>
              <a:cs typeface="Lantinghei SC Demibold" panose="02000000000000000000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cover"/>
</p:tagLst>
</file>

<file path=ppt/tags/tag10.xml><?xml version="1.0" encoding="utf-8"?>
<p:tagLst xmlns:p="http://schemas.openxmlformats.org/presentationml/2006/main">
  <p:tag name="KSO_WM_SLIDE_MODEL_TYPE" val="numdgm"/>
</p:tagLst>
</file>

<file path=ppt/tags/tag11.xml><?xml version="1.0" encoding="utf-8"?>
<p:tagLst xmlns:p="http://schemas.openxmlformats.org/presentationml/2006/main">
  <p:tag name="KSO_WM_SLIDE_MODEL_TYPE" val="numdgm"/>
</p:tagLst>
</file>

<file path=ppt/tags/tag2.xml><?xml version="1.0" encoding="utf-8"?>
<p:tagLst xmlns:p="http://schemas.openxmlformats.org/presentationml/2006/main">
  <p:tag name="KSO_WM_UNIT_COLOR_SCHEME_SHAPE_ID" val="8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05_1*i*1"/>
  <p:tag name="KSO_WM_TEMPLATE_CATEGORY" val="diagram"/>
  <p:tag name="KSO_WM_TEMPLATE_INDEX" val="20194605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COLOR_SCHEME_SHAPE_ID" val="9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05_1*i*2"/>
  <p:tag name="KSO_WM_TEMPLATE_CATEGORY" val="diagram"/>
  <p:tag name="KSO_WM_TEMPLATE_INDEX" val="20194605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COLOR_SCHEME_SHAPE_ID" val="10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05_1*i*3"/>
  <p:tag name="KSO_WM_TEMPLATE_CATEGORY" val="diagram"/>
  <p:tag name="KSO_WM_TEMPLATE_INDEX" val="20194605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COLOR_SCHEME_SHAPE_ID" val="11"/>
  <p:tag name="KSO_WM_UNIT_COLOR_SCHEME_PARENT_PAGE" val="0_1"/>
  <p:tag name="KSO_WM_UNIT_FOIL_COLOR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4605_1*i*4"/>
  <p:tag name="KSO_WM_TEMPLATE_CATEGORY" val="diagram"/>
  <p:tag name="KSO_WM_TEMPLATE_INDEX" val="20194605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TEXT_PART_ID_V2" val="d-1-2"/>
  <p:tag name="KSO_WM_UNIT_COLOR_SCHEME_SHAPE_ID" val="2"/>
  <p:tag name="KSO_WM_UNIT_COLOR_SCHEME_PARENT_PAGE" val="0_1"/>
  <p:tag name="KSO_WM_UNIT_PRESET_TEXT" val="添加小标题：&#13;点击此处加正文您思想&#13;添加小标题：&#13;言简意赅阐述观点&#13;添加小标题：&#13;恰如其分表达您的观点"/>
  <p:tag name="KSO_WM_UNIT_NOCLEAR" val="1"/>
  <p:tag name="KSO_WM_UNIT_VALUE" val="10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05_1*f*1"/>
  <p:tag name="KSO_WM_TEMPLATE_CATEGORY" val="diagram"/>
  <p:tag name="KSO_WM_TEMPLATE_INDEX" val="20194605"/>
  <p:tag name="KSO_WM_UNIT_LAYERLEVEL" val="1"/>
  <p:tag name="KSO_WM_TAG_VERSION" val="1.0"/>
  <p:tag name="KSO_WM_BEAUTIFY_FLAG" val="#wm#"/>
  <p:tag name="KSO_WM_UNIT_SUBTYPE" val="a"/>
</p:tagLst>
</file>

<file path=ppt/tags/tag7.xml><?xml version="1.0" encoding="utf-8"?>
<p:tagLst xmlns:p="http://schemas.openxmlformats.org/presentationml/2006/main">
  <p:tag name="KSO_WM_SLIDE_COLORSCHEME_VERSION" val="3.2"/>
  <p:tag name="KSO_WM_SLIDE_ID" val="diagram20194605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59*540"/>
  <p:tag name="KSO_WM_SLIDE_POSITION" val="0*0"/>
  <p:tag name="KSO_WM_TAG_VERSION" val="1.0"/>
  <p:tag name="KSO_WM_BEAUTIFY_FLAG" val="#wm#"/>
  <p:tag name="KSO_WM_TEMPLATE_CATEGORY" val="diagram"/>
  <p:tag name="KSO_WM_TEMPLATE_INDEX" val="20194605"/>
  <p:tag name="KSO_WM_SLIDE_LAYOUT" val="a_f"/>
  <p:tag name="KSO_WM_SLIDE_LAYOUT_CNT" val="1_1"/>
</p:tagLst>
</file>

<file path=ppt/tags/tag8.xml><?xml version="1.0" encoding="utf-8"?>
<p:tagLst xmlns:p="http://schemas.openxmlformats.org/presentationml/2006/main">
  <p:tag name="KSO_WM_SLIDE_MODEL_TYPE" val="numdgm"/>
</p:tagLst>
</file>

<file path=ppt/tags/tag9.xml><?xml version="1.0" encoding="utf-8"?>
<p:tagLst xmlns:p="http://schemas.openxmlformats.org/presentationml/2006/main">
  <p:tag name="KSO_WM_SLIDE_MODEL_TYPE" val="numdgm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9152</Words>
  <Application>WPS 文字</Application>
  <PresentationFormat>自定义</PresentationFormat>
  <Paragraphs>359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3" baseType="lpstr">
      <vt:lpstr>Arial</vt:lpstr>
      <vt:lpstr>方正书宋_GBK</vt:lpstr>
      <vt:lpstr>Wingdings</vt:lpstr>
      <vt:lpstr>Helvetica Light</vt:lpstr>
      <vt:lpstr>Lantinghei SC Demibold</vt:lpstr>
      <vt:lpstr>Lantinghei SC Extralight</vt:lpstr>
      <vt:lpstr>Helvetica Neue</vt:lpstr>
      <vt:lpstr>微软雅黑</vt:lpstr>
      <vt:lpstr>汉仪旗黑</vt:lpstr>
      <vt:lpstr>WPS-Bullets</vt:lpstr>
      <vt:lpstr>苹方-简</vt:lpstr>
      <vt:lpstr>Helvetica Bold</vt:lpstr>
      <vt:lpstr>Helvetica</vt:lpstr>
      <vt:lpstr>宋体</vt:lpstr>
      <vt:lpstr>Arial Unicode MS</vt:lpstr>
      <vt:lpstr>汉仪书宋二KW</vt:lpstr>
      <vt:lpstr>Wingdings</vt:lpstr>
      <vt:lpstr>宋体-简</vt:lpstr>
      <vt:lpstr>White</vt:lpstr>
      <vt:lpstr>托福听力10</vt:lpstr>
      <vt:lpstr>第九节课回顾：  边缘学科词汇串讲 business+history菁讲精练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liuzijing</cp:lastModifiedBy>
  <cp:revision>92</cp:revision>
  <dcterms:created xsi:type="dcterms:W3CDTF">2021-06-21T13:53:43Z</dcterms:created>
  <dcterms:modified xsi:type="dcterms:W3CDTF">2021-06-21T13:53:43Z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2052-3.6.2.5883</vt:lpwstr>
  </property>
</Properties>
</file>